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6" r:id="rId3"/>
    <p:sldId id="265" r:id="rId4"/>
    <p:sldId id="260" r:id="rId5"/>
    <p:sldId id="267" r:id="rId6"/>
    <p:sldId id="268" r:id="rId7"/>
    <p:sldId id="269" r:id="rId8"/>
    <p:sldId id="261" r:id="rId9"/>
    <p:sldId id="264" r:id="rId10"/>
    <p:sldId id="273" r:id="rId11"/>
    <p:sldId id="274" r:id="rId12"/>
    <p:sldId id="270" r:id="rId13"/>
    <p:sldId id="275" r:id="rId14"/>
    <p:sldId id="271" r:id="rId15"/>
    <p:sldId id="272" r:id="rId16"/>
    <p:sldId id="276" r:id="rId17"/>
    <p:sldId id="278" r:id="rId18"/>
    <p:sldId id="279" r:id="rId19"/>
    <p:sldId id="280" r:id="rId20"/>
    <p:sldId id="277" r:id="rId21"/>
    <p:sldId id="288" r:id="rId22"/>
    <p:sldId id="257" r:id="rId23"/>
    <p:sldId id="289" r:id="rId24"/>
    <p:sldId id="290" r:id="rId25"/>
  </p:sldIdLst>
  <p:sldSz cx="9144000" cy="6858000" type="screen4x3"/>
  <p:notesSz cx="6669088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4E13"/>
    <a:srgbClr val="004E3A"/>
    <a:srgbClr val="006248"/>
    <a:srgbClr val="004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98" autoAdjust="0"/>
    <p:restoredTop sz="82657" autoAdjust="0"/>
  </p:normalViewPr>
  <p:slideViewPr>
    <p:cSldViewPr>
      <p:cViewPr varScale="1">
        <p:scale>
          <a:sx n="95" d="100"/>
          <a:sy n="95" d="100"/>
        </p:scale>
        <p:origin x="232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8910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981" y="0"/>
            <a:ext cx="288910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750"/>
            <a:ext cx="288910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981" y="9429750"/>
            <a:ext cx="288910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433D7B2-FAD1-4650-84BF-C2AF8328C0C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9484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8910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981" y="0"/>
            <a:ext cx="288910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316" y="4714876"/>
            <a:ext cx="4890457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750"/>
            <a:ext cx="288910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981" y="9429750"/>
            <a:ext cx="288910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2B63E3F-BD3D-44D5-B53E-9AD3451D863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5232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2A9C31-B40D-4D6B-A3C8-A138B1DB926A}" type="slidenum">
              <a:rPr lang="de-DE" altLang="de-DE" smtClean="0"/>
              <a:pPr/>
              <a:t>1</a:t>
            </a:fld>
            <a:endParaRPr lang="de-DE" altLang="de-DE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altLang="de-DE" sz="1000" dirty="0"/>
          </a:p>
        </p:txBody>
      </p:sp>
    </p:spTree>
    <p:extLst>
      <p:ext uri="{BB962C8B-B14F-4D97-AF65-F5344CB8AC3E}">
        <p14:creationId xmlns:p14="http://schemas.microsoft.com/office/powerpoint/2010/main" val="36458037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0FFC61-56BE-46A3-9F86-B880711D306F}" type="slidenum">
              <a:rPr lang="de-DE" altLang="de-DE" smtClean="0"/>
              <a:pPr/>
              <a:t>10</a:t>
            </a:fld>
            <a:endParaRPr lang="de-DE" altLang="de-DE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just" eaLnBrk="1" hangingPunct="1"/>
            <a:endParaRPr lang="de-DE" altLang="de-DE" dirty="0">
              <a:latin typeface="Helvetic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3777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A12D60-371D-462C-86B5-8050D347B07F}" type="slidenum">
              <a:rPr lang="de-DE" altLang="de-DE" smtClean="0"/>
              <a:pPr/>
              <a:t>11</a:t>
            </a:fld>
            <a:endParaRPr lang="de-DE" altLang="de-DE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025873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0EAEFC-EEC4-46BA-9A35-3ECEFFBDF6CC}" type="slidenum">
              <a:rPr lang="de-DE" altLang="de-DE" smtClean="0"/>
              <a:pPr/>
              <a:t>12</a:t>
            </a:fld>
            <a:endParaRPr lang="de-DE" altLang="de-DE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3412033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3C14C9-35D1-4168-8E94-611F325B7A8C}" type="slidenum">
              <a:rPr lang="de-DE" altLang="de-DE" smtClean="0"/>
              <a:pPr/>
              <a:t>13</a:t>
            </a:fld>
            <a:endParaRPr lang="de-DE" altLang="de-DE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de-DE" altLang="de-DE" dirty="0">
              <a:latin typeface="Helvetic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1598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605F2F-593D-43E7-B494-5B614482B0ED}" type="slidenum">
              <a:rPr lang="de-DE" altLang="de-DE" smtClean="0"/>
              <a:pPr/>
              <a:t>14</a:t>
            </a:fld>
            <a:endParaRPr lang="de-DE" altLang="de-DE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altLang="de-DE" dirty="0"/>
          </a:p>
          <a:p>
            <a:pPr eaLnBrk="1" hangingPunct="1"/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9346064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7EA8DB-5489-482D-92FC-16CB3F718C00}" type="slidenum">
              <a:rPr lang="de-DE" altLang="de-DE" smtClean="0"/>
              <a:pPr/>
              <a:t>15</a:t>
            </a:fld>
            <a:endParaRPr lang="de-DE" altLang="de-DE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altLang="de-DE" dirty="0">
              <a:latin typeface="Helvetic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1435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781834-8753-494E-B8EF-27585E763F11}" type="slidenum">
              <a:rPr lang="de-DE" altLang="de-DE" smtClean="0"/>
              <a:pPr/>
              <a:t>16</a:t>
            </a:fld>
            <a:endParaRPr lang="de-DE" altLang="de-DE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de-DE" altLang="de-DE" dirty="0">
              <a:latin typeface="Helvetica" pitchFamily="34" charset="0"/>
              <a:cs typeface="Times New Roman" pitchFamily="18" charset="0"/>
            </a:endParaRPr>
          </a:p>
          <a:p>
            <a:pPr eaLnBrk="1" hangingPunct="1"/>
            <a:endParaRPr lang="de-DE" altLang="de-DE" dirty="0">
              <a:latin typeface="Helvetic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547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E8D332-D7A8-476E-BEE8-BF38E49A3BCF}" type="slidenum">
              <a:rPr lang="de-DE" altLang="de-DE" smtClean="0"/>
              <a:pPr/>
              <a:t>17</a:t>
            </a:fld>
            <a:endParaRPr lang="de-DE" altLang="de-DE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2232444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89ED73-4A60-4E55-9912-A721A9A16CC7}" type="slidenum">
              <a:rPr lang="de-DE" altLang="de-DE" smtClean="0"/>
              <a:pPr/>
              <a:t>18</a:t>
            </a:fld>
            <a:endParaRPr lang="de-DE" altLang="de-DE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de-DE" altLang="de-DE" sz="800" dirty="0"/>
          </a:p>
        </p:txBody>
      </p:sp>
    </p:spTree>
    <p:extLst>
      <p:ext uri="{BB962C8B-B14F-4D97-AF65-F5344CB8AC3E}">
        <p14:creationId xmlns:p14="http://schemas.microsoft.com/office/powerpoint/2010/main" val="31908915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6F1A24-2138-4F47-987E-A02E019B9188}" type="slidenum">
              <a:rPr lang="de-DE" altLang="de-DE" smtClean="0"/>
              <a:pPr/>
              <a:t>19</a:t>
            </a:fld>
            <a:endParaRPr lang="de-DE" altLang="de-DE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de-DE" altLang="de-DE" sz="800" i="1" dirty="0">
              <a:latin typeface="Helvetic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372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11EB3D-0D1C-4879-A260-6FB5A007AC1A}" type="slidenum">
              <a:rPr lang="de-DE" altLang="de-DE" smtClean="0"/>
              <a:pPr/>
              <a:t>2</a:t>
            </a:fld>
            <a:endParaRPr lang="de-DE" altLang="de-DE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de-DE" altLang="de-DE" dirty="0"/>
          </a:p>
          <a:p>
            <a:pPr marL="228600" indent="-228600" eaLnBrk="1" hangingPunct="1"/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9905210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7AAAF1-3315-49FD-AB77-6F226DAC9397}" type="slidenum">
              <a:rPr lang="de-DE" altLang="de-DE" smtClean="0"/>
              <a:pPr/>
              <a:t>20</a:t>
            </a:fld>
            <a:endParaRPr lang="de-DE" altLang="de-DE"/>
          </a:p>
        </p:txBody>
      </p:sp>
      <p:sp>
        <p:nvSpPr>
          <p:cNvPr id="6451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de-DE" altLang="de-DE" sz="800" dirty="0"/>
          </a:p>
        </p:txBody>
      </p:sp>
    </p:spTree>
    <p:extLst>
      <p:ext uri="{BB962C8B-B14F-4D97-AF65-F5344CB8AC3E}">
        <p14:creationId xmlns:p14="http://schemas.microsoft.com/office/powerpoint/2010/main" val="36026906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7AAAF1-3315-49FD-AB77-6F226DAC9397}" type="slidenum">
              <a:rPr lang="de-DE" altLang="de-DE" smtClean="0"/>
              <a:pPr/>
              <a:t>21</a:t>
            </a:fld>
            <a:endParaRPr lang="de-DE" altLang="de-DE"/>
          </a:p>
        </p:txBody>
      </p:sp>
      <p:sp>
        <p:nvSpPr>
          <p:cNvPr id="6451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de-DE" altLang="de-DE" sz="800" dirty="0"/>
          </a:p>
        </p:txBody>
      </p:sp>
    </p:spTree>
    <p:extLst>
      <p:ext uri="{BB962C8B-B14F-4D97-AF65-F5344CB8AC3E}">
        <p14:creationId xmlns:p14="http://schemas.microsoft.com/office/powerpoint/2010/main" val="10006463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D61346-03A9-4B42-AA6A-9A47A27EBF31}" type="slidenum">
              <a:rPr lang="de-DE" altLang="de-DE" smtClean="0"/>
              <a:pPr/>
              <a:t>22</a:t>
            </a:fld>
            <a:endParaRPr lang="de-DE" altLang="de-DE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altLang="de-DE" dirty="0">
              <a:latin typeface="Helvetic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0306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B63E3F-BD3D-44D5-B53E-9AD3451D863E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98849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B63E3F-BD3D-44D5-B53E-9AD3451D863E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22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43947B-525B-4F73-985A-A833D950D9E9}" type="slidenum">
              <a:rPr lang="de-DE" altLang="de-DE" smtClean="0"/>
              <a:pPr/>
              <a:t>3</a:t>
            </a:fld>
            <a:endParaRPr lang="de-DE" altLang="de-DE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67834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6739EC-D3F0-4D48-ACD7-2C4A9B36407E}" type="slidenum">
              <a:rPr lang="de-DE" altLang="de-DE" smtClean="0"/>
              <a:pPr/>
              <a:t>4</a:t>
            </a:fld>
            <a:endParaRPr lang="de-DE" altLang="de-DE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12317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3A9A67-E712-46A7-A89C-A114985DB356}" type="slidenum">
              <a:rPr lang="de-DE" altLang="de-DE" smtClean="0"/>
              <a:pPr/>
              <a:t>5</a:t>
            </a:fld>
            <a:endParaRPr lang="de-DE" altLang="de-DE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983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DCBD54-21FB-435B-B5D7-3290107E4E49}" type="slidenum">
              <a:rPr lang="de-DE" altLang="de-DE" smtClean="0"/>
              <a:pPr/>
              <a:t>6</a:t>
            </a:fld>
            <a:endParaRPr lang="de-DE" altLang="de-DE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altLang="de-DE" sz="1000" dirty="0"/>
          </a:p>
        </p:txBody>
      </p:sp>
    </p:spTree>
    <p:extLst>
      <p:ext uri="{BB962C8B-B14F-4D97-AF65-F5344CB8AC3E}">
        <p14:creationId xmlns:p14="http://schemas.microsoft.com/office/powerpoint/2010/main" val="14316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745486-808D-48B7-BF34-04ABC0344DB1}" type="slidenum">
              <a:rPr lang="de-DE" altLang="de-DE" smtClean="0"/>
              <a:pPr/>
              <a:t>7</a:t>
            </a:fld>
            <a:endParaRPr lang="de-DE" altLang="de-DE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de-DE" altLang="de-DE" sz="1000" dirty="0"/>
          </a:p>
        </p:txBody>
      </p:sp>
    </p:spTree>
    <p:extLst>
      <p:ext uri="{BB962C8B-B14F-4D97-AF65-F5344CB8AC3E}">
        <p14:creationId xmlns:p14="http://schemas.microsoft.com/office/powerpoint/2010/main" val="41192364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3D073A-4788-4995-9D43-74029319043A}" type="slidenum">
              <a:rPr lang="de-DE" altLang="de-DE" smtClean="0"/>
              <a:pPr/>
              <a:t>8</a:t>
            </a:fld>
            <a:endParaRPr lang="de-DE" altLang="de-DE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962882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D7DD5D-A581-4CC2-BE8F-BD864BF8DCD9}" type="slidenum">
              <a:rPr lang="de-DE" altLang="de-DE" smtClean="0"/>
              <a:pPr/>
              <a:t>9</a:t>
            </a:fld>
            <a:endParaRPr lang="de-DE" altLang="de-DE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662224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D11CF-5AEB-4736-B095-01F72ABF096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6B013-CC28-4700-B611-8BB141BCB72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4E368-4606-421C-B60F-9ED2DE8E55F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6A351-3AB8-4BE4-B766-AC467EF7442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D8530-CDF5-4F0C-AF16-44A4D2ACB28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457A7-404B-4F6D-950B-0B229D6EB3D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8E2AF-4E25-4838-9E08-CF2E90698C6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2E2D1-3679-4575-ADD4-E7FAF31FF06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A5C4E-063F-4667-B44D-FEDCD913C39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C585E-6729-4D38-B677-97C3EA81170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2F2EE-7B7B-47AB-971C-5472751904B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/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E11868-A600-41AF-AF19-63CBCFAB2F6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76200" y="929613"/>
            <a:ext cx="8991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sz="7200" dirty="0">
                <a:effectLst>
                  <a:outerShdw blurRad="38100" dist="38100" dir="2700000" algn="tl">
                    <a:srgbClr val="C0C0C0"/>
                  </a:outerShdw>
                </a:effectLst>
                <a:latin typeface="VA Pe" pitchFamily="2" charset="0"/>
              </a:rPr>
              <a:t>Herzlich willkommen</a:t>
            </a:r>
          </a:p>
        </p:txBody>
      </p:sp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611560" y="2732660"/>
            <a:ext cx="7920880" cy="1109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de-DE" altLang="de-DE" sz="3200" dirty="0"/>
          </a:p>
          <a:p>
            <a:pPr algn="ctr"/>
            <a:endParaRPr lang="de-DE" altLang="de-DE" sz="3200" dirty="0"/>
          </a:p>
          <a:p>
            <a:pPr algn="ctr"/>
            <a:endParaRPr lang="de-DE" altLang="de-DE" sz="3200" dirty="0"/>
          </a:p>
          <a:p>
            <a:pPr algn="ctr"/>
            <a:r>
              <a:rPr lang="de-DE" altLang="de-DE" sz="3200" dirty="0"/>
              <a:t>zur</a:t>
            </a:r>
          </a:p>
          <a:p>
            <a:pPr algn="ctr"/>
            <a:r>
              <a:rPr lang="de-DE" altLang="de-DE" sz="3200" dirty="0"/>
              <a:t> </a:t>
            </a:r>
            <a:r>
              <a:rPr lang="de-DE" altLang="de-DE" sz="3200" b="1" dirty="0"/>
              <a:t>Informationsveranstaltung </a:t>
            </a:r>
          </a:p>
          <a:p>
            <a:pPr algn="ctr"/>
            <a:r>
              <a:rPr lang="de-DE" altLang="de-DE" sz="3200" dirty="0"/>
              <a:t>für die Eltern </a:t>
            </a:r>
          </a:p>
          <a:p>
            <a:pPr algn="ctr"/>
            <a:r>
              <a:rPr lang="de-DE" altLang="de-DE" sz="3200" dirty="0"/>
              <a:t>vierjähriger Kinder</a:t>
            </a:r>
          </a:p>
          <a:p>
            <a:pPr algn="ctr"/>
            <a:endParaRPr lang="de-DE" altLang="de-DE" sz="3200" dirty="0"/>
          </a:p>
          <a:p>
            <a:pPr algn="ctr"/>
            <a:endParaRPr lang="de-DE" altLang="de-DE" sz="3200" dirty="0"/>
          </a:p>
          <a:p>
            <a:pPr algn="ctr"/>
            <a:r>
              <a:rPr lang="de-DE" altLang="de-DE" sz="3200" dirty="0"/>
              <a:t>im Auftrag der Kreisstadt Unna</a:t>
            </a:r>
          </a:p>
          <a:p>
            <a:pPr algn="ctr"/>
            <a:r>
              <a:rPr lang="de-DE" altLang="de-DE" sz="3200" dirty="0"/>
              <a:t>Bereich Schulen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059311" y="5148064"/>
            <a:ext cx="365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de-DE" altLang="de-DE" sz="3200" dirty="0">
              <a:solidFill>
                <a:schemeClr val="bg1"/>
              </a:solidFill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2123728" y="5825380"/>
            <a:ext cx="2278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1344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 autoUpdateAnimBg="0"/>
      <p:bldP spid="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405966" y="1988840"/>
            <a:ext cx="4310049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40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Grobmotorik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sz="2800" dirty="0"/>
              <a:t> ankleiden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sz="2800" dirty="0"/>
              <a:t> Treppen steigen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sz="2800" dirty="0"/>
              <a:t> Roller oder Fahrrad fahren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sz="2800" dirty="0"/>
              <a:t> balancieren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sz="2800" dirty="0"/>
              <a:t> klettern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sz="2800" dirty="0"/>
              <a:t> Ball fangen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2771801" y="142875"/>
            <a:ext cx="3552800" cy="1143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altLang="de-DE" sz="4400" dirty="0"/>
              <a:t>Motorik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76056" y="1988840"/>
            <a:ext cx="3788469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40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Feinmotorik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dirty="0"/>
              <a:t> </a:t>
            </a:r>
            <a:r>
              <a:rPr lang="de-DE" sz="2800" dirty="0"/>
              <a:t>schneiden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sz="2800" dirty="0"/>
              <a:t> greifen 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sz="2800" dirty="0"/>
              <a:t> Stift halten und malen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sz="2800" dirty="0"/>
              <a:t> Linien entlang fahren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8304" y="5275848"/>
            <a:ext cx="1418331" cy="1418331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464036"/>
            <a:ext cx="2165825" cy="1499834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98295" y="5275848"/>
            <a:ext cx="1349968" cy="13899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build="p" autoUpdateAnimBg="0"/>
      <p:bldP spid="39939" grpId="0" animBg="1" autoUpdateAnimBg="0"/>
      <p:bldP spid="4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685800" y="381000"/>
            <a:ext cx="8001000" cy="1143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altLang="de-DE" sz="4000" dirty="0"/>
              <a:t>Wahrnehmung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685800" y="1752600"/>
            <a:ext cx="7848600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36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visuell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dirty="0"/>
              <a:t> </a:t>
            </a:r>
            <a:r>
              <a:rPr lang="de-DE" sz="2800" dirty="0"/>
              <a:t>Unterscheidung von Formen und Farben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sz="2800" dirty="0"/>
              <a:t> Gegenstände (wieder)erkennen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sz="2800" dirty="0"/>
              <a:t> Gegenstände ordnen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609600" y="4267200"/>
            <a:ext cx="78486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de-DE" sz="36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auditiv</a:t>
            </a:r>
          </a:p>
          <a:p>
            <a:pPr algn="r">
              <a:spcBef>
                <a:spcPct val="50000"/>
              </a:spcBef>
              <a:buFontTx/>
              <a:buChar char="•"/>
              <a:defRPr/>
            </a:pPr>
            <a:r>
              <a:rPr lang="de-DE" dirty="0"/>
              <a:t> </a:t>
            </a:r>
            <a:r>
              <a:rPr lang="de-DE" sz="2800" dirty="0"/>
              <a:t>Unterscheidung von Lauten und Geräuschen</a:t>
            </a:r>
          </a:p>
          <a:p>
            <a:pPr algn="r">
              <a:spcBef>
                <a:spcPct val="50000"/>
              </a:spcBef>
              <a:buFontTx/>
              <a:buChar char="•"/>
              <a:defRPr/>
            </a:pPr>
            <a:r>
              <a:rPr lang="de-DE" sz="2800" dirty="0"/>
              <a:t> Melodien erkennen und singen</a:t>
            </a:r>
          </a:p>
          <a:p>
            <a:pPr algn="r">
              <a:spcBef>
                <a:spcPct val="50000"/>
              </a:spcBef>
              <a:buFontTx/>
              <a:buChar char="•"/>
              <a:defRPr/>
            </a:pPr>
            <a:r>
              <a:rPr lang="de-DE" sz="2800" dirty="0"/>
              <a:t> Unterscheidung ähnlich klingender Wörter</a:t>
            </a:r>
          </a:p>
        </p:txBody>
      </p:sp>
      <p:pic>
        <p:nvPicPr>
          <p:cNvPr id="41991" name="Picture 7" descr="C:\Dokumente und Einstellungen\landsberg\Anwendungsdaten\Microsoft\Media Catalog\Downloaded Clips\cl86\j033689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1828800"/>
            <a:ext cx="5492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2" name="Picture 8" descr="C:\Programme\Microsoft Office\Clipart\standard\stddir3\HM00374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84168" y="4418797"/>
            <a:ext cx="5349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1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1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 autoUpdateAnimBg="0"/>
      <p:bldP spid="41988" grpId="0" build="p" autoUpdateAnimBg="0"/>
      <p:bldP spid="4198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685800" y="381000"/>
            <a:ext cx="8001000" cy="1143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altLang="de-DE" sz="4000" dirty="0"/>
              <a:t>Wahrnehmung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85800" y="1691680"/>
            <a:ext cx="7848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36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auf den Körper bezogen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dirty="0"/>
              <a:t> </a:t>
            </a:r>
            <a:r>
              <a:rPr lang="de-DE" sz="2800" dirty="0"/>
              <a:t>Berührungen am Körper lokalisieren können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sz="2800" dirty="0"/>
              <a:t> eigene Kraft richtig einschätzen können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644280" y="3589040"/>
            <a:ext cx="504252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de-DE" sz="36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taktile Wahrnehmung</a:t>
            </a:r>
          </a:p>
          <a:p>
            <a:pPr algn="r">
              <a:spcBef>
                <a:spcPct val="50000"/>
              </a:spcBef>
              <a:buFontTx/>
              <a:buChar char="•"/>
              <a:defRPr/>
            </a:pPr>
            <a:r>
              <a:rPr lang="de-DE" dirty="0"/>
              <a:t> </a:t>
            </a:r>
            <a:r>
              <a:rPr lang="de-DE" sz="2800" dirty="0"/>
              <a:t>Form und Materialen ertasten</a:t>
            </a:r>
          </a:p>
          <a:p>
            <a:pPr algn="r">
              <a:spcBef>
                <a:spcPct val="50000"/>
              </a:spcBef>
              <a:buFontTx/>
              <a:buChar char="•"/>
              <a:defRPr/>
            </a:pPr>
            <a:r>
              <a:rPr lang="de-DE" sz="2800" dirty="0"/>
              <a:t> Temperaturen unterscheiden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752475" y="5486400"/>
            <a:ext cx="78486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36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Orientierung im Raum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dirty="0"/>
              <a:t> </a:t>
            </a:r>
            <a:r>
              <a:rPr lang="de-DE" sz="2800" dirty="0"/>
              <a:t>Raumlageunterscheidungen</a:t>
            </a:r>
          </a:p>
        </p:txBody>
      </p:sp>
      <p:pic>
        <p:nvPicPr>
          <p:cNvPr id="16391" name="Picture 7" descr="C:\Programme\Microsoft Office\Clipart\standard\stddir1\BD07212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224" y="548680"/>
            <a:ext cx="1674935" cy="1503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nimBg="1" autoUpdateAnimBg="0"/>
      <p:bldP spid="27652" grpId="0" build="p" autoUpdateAnimBg="0"/>
      <p:bldP spid="27653" grpId="0" build="p" autoUpdateAnimBg="0"/>
      <p:bldP spid="27654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57200" y="228600"/>
            <a:ext cx="83820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altLang="de-DE" sz="4000" dirty="0"/>
              <a:t>Personale und soziale Kompetenzen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468789" y="1574942"/>
            <a:ext cx="3602360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40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Kommunikation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dirty="0"/>
              <a:t> </a:t>
            </a:r>
            <a:r>
              <a:rPr lang="de-DE" sz="2800" dirty="0"/>
              <a:t>Befindlichkeiten wahrnehmen und mitteilen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sz="2800" dirty="0"/>
              <a:t> auf andere zugehen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sz="2800" dirty="0"/>
              <a:t> Kontaktangebote anderer annehmen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5238800" y="1556792"/>
            <a:ext cx="36004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40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Kooperation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dirty="0"/>
              <a:t> </a:t>
            </a:r>
            <a:r>
              <a:rPr lang="de-DE" sz="2800" dirty="0"/>
              <a:t>Wünsche äußern und  akzeptieren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sz="2800" dirty="0"/>
              <a:t> Interessen äußern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sz="2800" dirty="0"/>
              <a:t> Regeln, Kompromisse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sz="2800" dirty="0"/>
              <a:t> Hilfen anbieten und </a:t>
            </a:r>
          </a:p>
          <a:p>
            <a:pPr>
              <a:spcBef>
                <a:spcPct val="50000"/>
              </a:spcBef>
              <a:defRPr/>
            </a:pPr>
            <a:r>
              <a:rPr lang="de-DE" sz="2800" dirty="0"/>
              <a:t>annehmen können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sz="2800" dirty="0"/>
              <a:t> Konflikte regeln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4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4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4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4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40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40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40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40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animBg="1" autoUpdateAnimBg="0"/>
      <p:bldP spid="44036" grpId="0" build="p" autoUpdateAnimBg="0"/>
      <p:bldP spid="4403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457200" y="228600"/>
            <a:ext cx="83820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altLang="de-DE" sz="4000" dirty="0"/>
              <a:t>Personale und soziale Kompetenzen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422467" y="1524000"/>
            <a:ext cx="4797605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36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Selbstständigkeit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de-DE" dirty="0"/>
              <a:t>Interesse an der Umwelt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dirty="0"/>
              <a:t> sich etwas zutrauen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dirty="0"/>
              <a:t> Probleme angehen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dirty="0"/>
              <a:t> sich alleine beschäftigen können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dirty="0"/>
              <a:t> Lob, Kritik akzeptieren/ Enttäuschungen ertragen können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dirty="0"/>
              <a:t> Ablehnung von Wünschen ertragen können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4947485" y="1519733"/>
            <a:ext cx="4176861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36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Emotionalität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dirty="0"/>
              <a:t> Empfindungen zeigen können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dirty="0"/>
              <a:t> Gründe benennen können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dirty="0"/>
              <a:t> mit Leistungsanforderungen umgehen können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dirty="0"/>
              <a:t> Selbstwertgefühl</a:t>
            </a:r>
          </a:p>
        </p:txBody>
      </p:sp>
      <p:pic>
        <p:nvPicPr>
          <p:cNvPr id="28680" name="Picture 8" descr="C:\Programme\Microsoft Office\Clipart\homeanim\AG00315_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6336" y="4899521"/>
            <a:ext cx="1381125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6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6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6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8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86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6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86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6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86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6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animBg="1" autoUpdateAnimBg="0"/>
      <p:bldP spid="28678" grpId="0" build="p" autoUpdateAnimBg="0"/>
      <p:bldP spid="2867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04800" y="228600"/>
            <a:ext cx="8458200" cy="1143000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altLang="de-DE" sz="4000"/>
              <a:t>Umgang mit Aufgaben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81000" y="1524000"/>
            <a:ext cx="8229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36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Spiel- und Lernverhalten/ Konzentrationsfähigkeit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dirty="0"/>
              <a:t> sich auf Spiele einlassen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dirty="0"/>
              <a:t> einfallsreich und ausdauernd spielen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dirty="0"/>
              <a:t> beharrlich sein/sich anstrengen können/wollen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dirty="0"/>
              <a:t> sich nicht entmutigen lassen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dirty="0"/>
              <a:t> Neues ausprobieren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dirty="0"/>
              <a:t> verschiedene (Lösungs-)Wege ausprobieren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dirty="0"/>
              <a:t> sich vertiefen können</a:t>
            </a:r>
          </a:p>
        </p:txBody>
      </p:sp>
      <p:pic>
        <p:nvPicPr>
          <p:cNvPr id="22533" name="Picture 6" descr="C:\Programme\Microsoft Office\Clipart\standard\stddir1\BD06661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152" y="1772816"/>
            <a:ext cx="2376264" cy="2097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7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7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7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7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 autoUpdateAnimBg="0"/>
      <p:bldP spid="2970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04800" y="228600"/>
            <a:ext cx="8534400" cy="11430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altLang="de-DE" sz="3600" dirty="0"/>
              <a:t>Elementares Wissen – fachliche Kompetenzen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81000" y="4600575"/>
            <a:ext cx="8229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36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Gesprächsfähigkeit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dirty="0"/>
              <a:t> die Sprecherrolle übernehmen können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dirty="0"/>
              <a:t>die Zuhörerrolle übernehmen können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381000" y="1524000"/>
            <a:ext cx="822960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36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Sprechfähigkeit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dirty="0"/>
              <a:t> Wörter und Sätze deutlich aussprechen können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dirty="0"/>
              <a:t>längere Erzähleinheiten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dirty="0"/>
              <a:t>Betonung und Tempo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dirty="0"/>
              <a:t> Artikulationsfähigkeit</a:t>
            </a:r>
          </a:p>
        </p:txBody>
      </p:sp>
      <p:sp>
        <p:nvSpPr>
          <p:cNvPr id="23558" name="AutoShape 9" descr="CID:%7b00CA9B17-6CB8-47E8-B4F1-178914D4A057%7d/P1020655.JPG"/>
          <p:cNvSpPr>
            <a:spLocks noChangeAspect="1" noChangeArrowheads="1"/>
          </p:cNvSpPr>
          <p:nvPr/>
        </p:nvSpPr>
        <p:spPr bwMode="auto">
          <a:xfrm>
            <a:off x="1270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 altLang="de-DE"/>
          </a:p>
        </p:txBody>
      </p:sp>
      <p:sp>
        <p:nvSpPr>
          <p:cNvPr id="23559" name="AutoShape 11" descr="CID:%7b00CA9B17-6CB8-47E8-B4F1-178914D4A057%7d/P1020655.JPG"/>
          <p:cNvSpPr>
            <a:spLocks noChangeAspect="1" noChangeArrowheads="1"/>
          </p:cNvSpPr>
          <p:nvPr/>
        </p:nvSpPr>
        <p:spPr bwMode="auto">
          <a:xfrm>
            <a:off x="1270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6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6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6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animBg="1" autoUpdateAnimBg="0"/>
      <p:bldP spid="46085" grpId="0" build="p" autoUpdateAnimBg="0"/>
      <p:bldP spid="46084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285750" y="0"/>
            <a:ext cx="8534400" cy="11430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altLang="de-DE" sz="3600" dirty="0"/>
              <a:t>Elementares Wissen – fachliche Kompetenzen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357188" y="1254838"/>
            <a:ext cx="8229600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36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Sprachfähigkeit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dirty="0"/>
              <a:t> Aufbau eines Wortschatzes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dirty="0"/>
              <a:t> Ich-Form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dirty="0"/>
              <a:t> Geschichten erzählen können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dirty="0"/>
              <a:t> Grammatik, Satzbau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357188" y="4209753"/>
            <a:ext cx="846296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36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Phonologische Bewusstheit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dirty="0"/>
              <a:t> Wörter in Silben gliedern können, Silben verbinden können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dirty="0"/>
              <a:t> Reimwörter finden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dirty="0"/>
              <a:t> Laute hören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animBg="1" autoUpdateAnimBg="0"/>
      <p:bldP spid="51204" grpId="0" build="p" autoUpdateAnimBg="0"/>
      <p:bldP spid="5120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1027"/>
          <p:cNvSpPr>
            <a:spLocks noChangeArrowheads="1"/>
          </p:cNvSpPr>
          <p:nvPr/>
        </p:nvSpPr>
        <p:spPr bwMode="auto">
          <a:xfrm>
            <a:off x="304800" y="228600"/>
            <a:ext cx="8534400" cy="11430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altLang="de-DE" sz="3600" dirty="0"/>
              <a:t>Elementares Wissen – fachliche Kompetenzen</a:t>
            </a:r>
          </a:p>
        </p:txBody>
      </p:sp>
      <p:sp>
        <p:nvSpPr>
          <p:cNvPr id="53252" name="Text Box 1028"/>
          <p:cNvSpPr txBox="1">
            <a:spLocks noChangeArrowheads="1"/>
          </p:cNvSpPr>
          <p:nvPr/>
        </p:nvSpPr>
        <p:spPr bwMode="auto">
          <a:xfrm>
            <a:off x="381000" y="1524000"/>
            <a:ext cx="82296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36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Begegnung mit Symbolen und Schrift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dirty="0"/>
              <a:t> aus Verkehrszeichen Handlungen ableiten können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dirty="0"/>
              <a:t> Symbole und Piktogramme kennen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dirty="0"/>
              <a:t> sich für Buchstaben interessieren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dirty="0"/>
              <a:t> sich für Bücher interessieren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dirty="0"/>
              <a:t> Textverständnis</a:t>
            </a:r>
          </a:p>
        </p:txBody>
      </p:sp>
      <p:sp>
        <p:nvSpPr>
          <p:cNvPr id="53253" name="Text Box 1029"/>
          <p:cNvSpPr txBox="1">
            <a:spLocks noChangeArrowheads="1"/>
          </p:cNvSpPr>
          <p:nvPr/>
        </p:nvSpPr>
        <p:spPr bwMode="auto">
          <a:xfrm>
            <a:off x="4267200" y="4191000"/>
            <a:ext cx="48768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36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Schriftgebrauch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dirty="0"/>
              <a:t> Formen richtig wiedergeben können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dirty="0"/>
              <a:t> </a:t>
            </a:r>
            <a:r>
              <a:rPr lang="de-DE" dirty="0" err="1"/>
              <a:t>Kritzelbriefe</a:t>
            </a:r>
            <a:endParaRPr lang="de-DE" dirty="0"/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dirty="0"/>
              <a:t>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3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3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3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3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3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3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3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3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3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3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nimBg="1" autoUpdateAnimBg="0"/>
      <p:bldP spid="53252" grpId="0" build="p" autoUpdateAnimBg="0"/>
      <p:bldP spid="5325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1027"/>
          <p:cNvSpPr>
            <a:spLocks noChangeArrowheads="1"/>
          </p:cNvSpPr>
          <p:nvPr/>
        </p:nvSpPr>
        <p:spPr bwMode="auto">
          <a:xfrm>
            <a:off x="304800" y="228600"/>
            <a:ext cx="8534400" cy="11430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altLang="de-DE" sz="3600" dirty="0"/>
              <a:t>Elementares Wissen – fachliche Kompetenzen</a:t>
            </a:r>
          </a:p>
        </p:txBody>
      </p:sp>
      <p:sp>
        <p:nvSpPr>
          <p:cNvPr id="56324" name="Text Box 1028"/>
          <p:cNvSpPr txBox="1">
            <a:spLocks noChangeArrowheads="1"/>
          </p:cNvSpPr>
          <p:nvPr/>
        </p:nvSpPr>
        <p:spPr bwMode="auto">
          <a:xfrm>
            <a:off x="381000" y="1524000"/>
            <a:ext cx="8229600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36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Mathematik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dirty="0"/>
              <a:t> </a:t>
            </a:r>
            <a:r>
              <a:rPr lang="de-DE" sz="2800" dirty="0"/>
              <a:t>Mengen- und zahlbezogenes Wissen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sz="2800" dirty="0"/>
              <a:t> Zählfertigkeit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sz="2800" dirty="0"/>
              <a:t> Rechenfertigkeit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sz="2800" dirty="0"/>
              <a:t> Raum-Lage-Beziehungen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sz="2800" dirty="0"/>
              <a:t> Zeit-Orientierung</a:t>
            </a:r>
          </a:p>
        </p:txBody>
      </p:sp>
      <p:pic>
        <p:nvPicPr>
          <p:cNvPr id="56325" name="Picture 1029" descr="C:\Programme\Microsoft Office\Clipart\standard\stddir1\BD05092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6136" y="3462992"/>
            <a:ext cx="2409973" cy="2184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 altLang="de-DE"/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3452813" y="1938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de-DE" altLang="de-DE"/>
          </a:p>
        </p:txBody>
      </p:sp>
      <p:sp>
        <p:nvSpPr>
          <p:cNvPr id="28681" name="Rectangle 10"/>
          <p:cNvSpPr>
            <a:spLocks noChangeArrowheads="1"/>
          </p:cNvSpPr>
          <p:nvPr/>
        </p:nvSpPr>
        <p:spPr bwMode="auto">
          <a:xfrm>
            <a:off x="3810000" y="2414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de-DE" altLang="de-DE"/>
          </a:p>
        </p:txBody>
      </p:sp>
      <p:sp>
        <p:nvSpPr>
          <p:cNvPr id="28683" name="Rectangle 12"/>
          <p:cNvSpPr>
            <a:spLocks noChangeArrowheads="1"/>
          </p:cNvSpPr>
          <p:nvPr/>
        </p:nvSpPr>
        <p:spPr bwMode="auto">
          <a:xfrm>
            <a:off x="3810000" y="2414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animBg="1" autoUpdateAnimBg="0"/>
      <p:bldP spid="5632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027"/>
          <p:cNvSpPr>
            <a:spLocks noChangeArrowheads="1"/>
          </p:cNvSpPr>
          <p:nvPr/>
        </p:nvSpPr>
        <p:spPr bwMode="auto">
          <a:xfrm>
            <a:off x="755650" y="549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de-DE" altLang="de-DE" sz="4400" dirty="0"/>
              <a:t>Inhalt</a:t>
            </a:r>
          </a:p>
        </p:txBody>
      </p:sp>
      <p:sp>
        <p:nvSpPr>
          <p:cNvPr id="15364" name="Text Box 1028"/>
          <p:cNvSpPr txBox="1">
            <a:spLocks noChangeArrowheads="1"/>
          </p:cNvSpPr>
          <p:nvPr/>
        </p:nvSpPr>
        <p:spPr bwMode="auto">
          <a:xfrm>
            <a:off x="1979613" y="1773238"/>
            <a:ext cx="6096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de-DE" altLang="de-DE" sz="3600" dirty="0"/>
              <a:t>Warum diese Veranstaltung?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de-DE" altLang="de-DE" sz="3600" dirty="0"/>
              <a:t>Bildungsvereinbarung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de-DE" altLang="de-DE" sz="3600" dirty="0"/>
              <a:t>Schulfähigkeitsprofil!?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de-DE" altLang="de-DE" sz="3600" dirty="0"/>
              <a:t>Delfin 4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de-DE" altLang="de-DE" sz="3600" dirty="0"/>
              <a:t>Fragen?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304800" y="228600"/>
            <a:ext cx="8534400" cy="11430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altLang="de-DE" sz="3600" dirty="0"/>
              <a:t>Elementares Wissen – fachliche Kompetenzen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81000" y="1524000"/>
            <a:ext cx="853440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36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Erschließung der Lebenswelt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dirty="0"/>
              <a:t> </a:t>
            </a:r>
            <a:r>
              <a:rPr lang="de-DE" u="sng" dirty="0"/>
              <a:t>Natur und Leben: </a:t>
            </a:r>
            <a:br>
              <a:rPr lang="de-DE" u="sng" dirty="0"/>
            </a:br>
            <a:r>
              <a:rPr lang="de-DE" dirty="0"/>
              <a:t>  Naturphänomene erkennen und beschreiben können</a:t>
            </a:r>
            <a:br>
              <a:rPr lang="de-DE" dirty="0"/>
            </a:br>
            <a:r>
              <a:rPr lang="de-DE" dirty="0"/>
              <a:t>  Natur beschreiben (Erscheinungsformen und Veränderungen)</a:t>
            </a:r>
            <a:br>
              <a:rPr lang="de-DE" dirty="0"/>
            </a:br>
            <a:r>
              <a:rPr lang="de-DE" dirty="0"/>
              <a:t>  Interesse an Tieren und Pflanzen zeigen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de-DE" u="sng" dirty="0"/>
              <a:t>Alltagsgegenstände:</a:t>
            </a:r>
            <a:br>
              <a:rPr lang="de-DE" u="sng" dirty="0"/>
            </a:br>
            <a:r>
              <a:rPr lang="de-DE" dirty="0"/>
              <a:t> Gegenstände aus verschiedenen Werkstoffen benutzen können</a:t>
            </a:r>
            <a:br>
              <a:rPr lang="de-DE" dirty="0"/>
            </a:br>
            <a:endParaRPr lang="de-DE" dirty="0"/>
          </a:p>
        </p:txBody>
      </p:sp>
      <p:pic>
        <p:nvPicPr>
          <p:cNvPr id="48136" name="Picture 8" descr="C:\Programme\Microsoft Office\Clipart\standard\stddir2\BS01224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1365448"/>
            <a:ext cx="2133600" cy="1557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7" name="Picture 9" descr="C:\Programme\Microsoft Office\Clipart\homeanim\j0076135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576" y="4800600"/>
            <a:ext cx="2063824" cy="1497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3124200" y="5181600"/>
            <a:ext cx="5181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de-DE" altLang="de-DE" u="sng" dirty="0"/>
              <a:t>Experimentieren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altLang="de-DE" u="sng" dirty="0"/>
              <a:t>Ernährung</a:t>
            </a:r>
            <a:br>
              <a:rPr lang="de-DE" altLang="de-DE" u="sng" dirty="0"/>
            </a:br>
            <a:r>
              <a:rPr lang="de-DE" altLang="de-DE" dirty="0"/>
              <a:t> Richtig essen und trinken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8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8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8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8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 autoUpdateAnimBg="0"/>
      <p:bldP spid="48132" grpId="0" build="p" autoUpdateAnimBg="0"/>
      <p:bldP spid="48138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304800" y="228600"/>
            <a:ext cx="8534400" cy="1143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altLang="de-DE" sz="3600" dirty="0"/>
              <a:t>Delfin 4 – Was ist das?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81000" y="1524000"/>
            <a:ext cx="853440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de-DE" sz="2800" b="1" dirty="0" err="1"/>
              <a:t>Sprachstandsfeststellungsverfahren</a:t>
            </a:r>
            <a:r>
              <a:rPr lang="de-DE" dirty="0"/>
              <a:t> (seit 2015)</a:t>
            </a:r>
          </a:p>
          <a:p>
            <a:pPr algn="ctr"/>
            <a:endParaRPr lang="de-DE" dirty="0"/>
          </a:p>
          <a:p>
            <a:pPr algn="ctr"/>
            <a:r>
              <a:rPr lang="de-DE" dirty="0"/>
              <a:t>für</a:t>
            </a:r>
            <a:r>
              <a:rPr lang="de-DE" b="1" dirty="0"/>
              <a:t> Kinder,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de-DE" b="1" dirty="0"/>
              <a:t> </a:t>
            </a:r>
            <a:r>
              <a:rPr lang="de-DE" dirty="0"/>
              <a:t>die</a:t>
            </a:r>
            <a:r>
              <a:rPr lang="de-DE" b="1" dirty="0"/>
              <a:t> keine </a:t>
            </a:r>
            <a:r>
              <a:rPr lang="de-DE" dirty="0"/>
              <a:t>Tageseinrichtung</a:t>
            </a:r>
            <a:r>
              <a:rPr lang="de-DE" b="1" dirty="0"/>
              <a:t> </a:t>
            </a:r>
            <a:r>
              <a:rPr lang="de-DE" dirty="0"/>
              <a:t>besuchen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de-DE" dirty="0"/>
              <a:t>deren Eltern </a:t>
            </a:r>
            <a:r>
              <a:rPr lang="de-DE" b="1" dirty="0"/>
              <a:t>nicht</a:t>
            </a:r>
            <a:r>
              <a:rPr lang="de-DE" dirty="0"/>
              <a:t> der gesetzlich vorgeschriebenen Dokumentation der Sprachentwicklung zustimmen</a:t>
            </a:r>
          </a:p>
          <a:p>
            <a:endParaRPr lang="de-DE" dirty="0"/>
          </a:p>
          <a:p>
            <a:r>
              <a:rPr lang="de-DE" dirty="0"/>
              <a:t>In diesem Screening-Verfahren wird geprüft, ob die </a:t>
            </a:r>
            <a:r>
              <a:rPr lang="de-DE" b="1" dirty="0"/>
              <a:t>Sprachentwicklung</a:t>
            </a:r>
            <a:r>
              <a:rPr lang="de-DE" dirty="0"/>
              <a:t> aus pädagogischer Sicht </a:t>
            </a:r>
            <a:r>
              <a:rPr lang="de-DE" u="sng" dirty="0"/>
              <a:t>altersgemäß</a:t>
            </a:r>
            <a:r>
              <a:rPr lang="de-DE" dirty="0"/>
              <a:t> ist und ob die </a:t>
            </a:r>
            <a:r>
              <a:rPr lang="de-DE" b="1" dirty="0"/>
              <a:t>deutsche Sprache </a:t>
            </a:r>
            <a:r>
              <a:rPr lang="de-DE" u="sng" dirty="0"/>
              <a:t>hinreichend</a:t>
            </a:r>
            <a:r>
              <a:rPr lang="de-DE" dirty="0"/>
              <a:t> beherrscht wird.</a:t>
            </a:r>
          </a:p>
          <a:p>
            <a:r>
              <a:rPr lang="de-DE" dirty="0"/>
              <a:t>Falls bei einem Kind ein </a:t>
            </a:r>
            <a:r>
              <a:rPr lang="de-DE" b="1" dirty="0"/>
              <a:t>Sprachförderbedarf</a:t>
            </a:r>
            <a:r>
              <a:rPr lang="de-DE" dirty="0"/>
              <a:t> festgestellt wird, kümmert sich der Kindergarten um die Zusammenstellung einer </a:t>
            </a:r>
            <a:r>
              <a:rPr lang="de-DE" b="1" dirty="0"/>
              <a:t>Sprachfördergruppe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58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8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81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1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 autoUpdateAnimBg="0"/>
      <p:bldP spid="48132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5" name="Picture 23" descr="G:\Schule\Schillerschule\Schulanfang\Schulfähigkei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6876" y="2060848"/>
            <a:ext cx="7669213" cy="323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395536" y="818253"/>
            <a:ext cx="853189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4800" dirty="0">
                <a:latin typeface="VA Pe" pitchFamily="2" charset="0"/>
              </a:rPr>
              <a:t>Schulfähigkeit bedingt sich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19200"/>
          </a:xfrm>
        </p:spPr>
        <p:txBody>
          <a:bodyPr/>
          <a:lstStyle/>
          <a:p>
            <a:pPr algn="l"/>
            <a:br>
              <a:rPr lang="de-DE" sz="3600" b="1" dirty="0"/>
            </a:br>
            <a:r>
              <a:rPr lang="de-DE" sz="3600" b="1" dirty="0"/>
              <a:t>Wie geht es weiter?</a:t>
            </a:r>
            <a:br>
              <a:rPr lang="de-DE" sz="3600" b="1" dirty="0"/>
            </a:br>
            <a:br>
              <a:rPr lang="de-DE" sz="3600" dirty="0"/>
            </a:br>
            <a:endParaRPr lang="de-DE" sz="2400" dirty="0"/>
          </a:p>
        </p:txBody>
      </p:sp>
      <p:sp>
        <p:nvSpPr>
          <p:cNvPr id="5" name="Textfeld 4"/>
          <p:cNvSpPr txBox="1"/>
          <p:nvPr/>
        </p:nvSpPr>
        <p:spPr>
          <a:xfrm>
            <a:off x="461606" y="1617986"/>
            <a:ext cx="799065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Angabe der Schulwahl (Erst- und Zweitwunsch) bei der </a:t>
            </a:r>
          </a:p>
          <a:p>
            <a:r>
              <a:rPr lang="de-DE" dirty="0"/>
              <a:t>    Stadt Unna (August/ Sept. des letzten Kita-Jahres)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Anmeldung und Eingangsdiagnose nach Einladung durch die Grundschule (Okt./ Nov. des letzten Kita-Jahres)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Schulamtsärztliche Untersuchung im Gesundheitsamt (ab Herbst)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Bestätigung der Anmeldung durch Grundschule (Febr./ Mrz.)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Ggbfs. Kennlerntage/ Schnupperstunden in der Grundschule im letzten Kita-Jahr</a:t>
            </a:r>
          </a:p>
        </p:txBody>
      </p:sp>
    </p:spTree>
    <p:extLst>
      <p:ext uri="{BB962C8B-B14F-4D97-AF65-F5344CB8AC3E}">
        <p14:creationId xmlns:p14="http://schemas.microsoft.com/office/powerpoint/2010/main" val="18792112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b="1" dirty="0"/>
              <a:t>Zeit für Fragen?!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635896" y="2132856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Allgemein?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Individuell?</a:t>
            </a:r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816455" y="4581128"/>
            <a:ext cx="78711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/>
              <a:t>Vielen Dank für Ihre Aufmerksamkeit!</a:t>
            </a:r>
          </a:p>
        </p:txBody>
      </p:sp>
    </p:spTree>
    <p:extLst>
      <p:ext uri="{BB962C8B-B14F-4D97-AF65-F5344CB8AC3E}">
        <p14:creationId xmlns:p14="http://schemas.microsoft.com/office/powerpoint/2010/main" val="4112401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23528" y="476672"/>
            <a:ext cx="8458200" cy="5791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838200" y="762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Jedes Kind hat Anspruch auf </a:t>
            </a:r>
          </a:p>
          <a:p>
            <a:pPr algn="ctr">
              <a:defRPr/>
            </a:pPr>
            <a:r>
              <a:rPr lang="de-DE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Erziehung und Bildung.</a:t>
            </a:r>
            <a:endParaRPr lang="de-DE" sz="2800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838200" y="1981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Pflege und Erziehung der Kinder sind das natürliche Recht der Eltern ...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838200" y="3048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... und die zuerst ihnen obliegende Pflicht.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838200" y="4267200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Tageseinrichtungen führen die Bildungsarbeit im Elementarbereich durch. Das Kind soll bildungsfördernd begleitet werden.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5" grpId="0" autoUpdateAnimBg="0"/>
      <p:bldP spid="13318" grpId="0" autoUpdateAnimBg="0"/>
      <p:bldP spid="13319" grpId="0" autoUpdateAnimBg="0"/>
      <p:bldP spid="1332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2104125" y="819150"/>
            <a:ext cx="1905000" cy="609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703950" y="1676400"/>
            <a:ext cx="7772400" cy="4495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altLang="de-DE" sz="2800">
              <a:solidFill>
                <a:schemeClr val="bg1"/>
              </a:solidFill>
            </a:endParaRPr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780150" y="533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altLang="de-DE" sz="4400" dirty="0">
                <a:solidFill>
                  <a:schemeClr val="bg1"/>
                </a:solidFill>
              </a:rPr>
              <a:t>Bildungsvereinbarung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161150" y="1828800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altLang="de-DE" sz="2800" dirty="0"/>
              <a:t>Partner: Schulen und Kindergärten </a:t>
            </a:r>
            <a:endParaRPr lang="de-DE" altLang="de-DE" dirty="0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084950" y="2438400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altLang="de-DE" sz="2800" dirty="0"/>
              <a:t>„Fundament stärken und erfolgreich starten“</a:t>
            </a:r>
            <a:endParaRPr lang="de-DE" altLang="de-DE" dirty="0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932550" y="3048000"/>
            <a:ext cx="7391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altLang="de-DE" sz="2800" dirty="0"/>
              <a:t>Bildungsprozesse in den Tageseinrichtungen sollen gestärkt und weiterentwickelt werden.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932550" y="4191000"/>
            <a:ext cx="73914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altLang="de-DE" sz="2800" dirty="0"/>
              <a:t>Kinder im letzten Jahr vor der Einschulung </a:t>
            </a:r>
          </a:p>
          <a:p>
            <a:pPr algn="ctr"/>
            <a:r>
              <a:rPr lang="de-DE" altLang="de-DE" sz="2800" dirty="0"/>
              <a:t>bedürfen einer besonderen und intensiven </a:t>
            </a:r>
          </a:p>
          <a:p>
            <a:pPr algn="ctr"/>
            <a:r>
              <a:rPr lang="de-DE" altLang="de-DE" sz="2800" dirty="0"/>
              <a:t>Vorbereitung auf einen gelingenden </a:t>
            </a:r>
          </a:p>
          <a:p>
            <a:pPr algn="ctr"/>
            <a:r>
              <a:rPr lang="de-DE" altLang="de-DE" sz="2800" dirty="0"/>
              <a:t>Übergang zur Grundschule.</a:t>
            </a:r>
          </a:p>
          <a:p>
            <a:pPr algn="ctr"/>
            <a:endParaRPr lang="de-DE" altLang="de-DE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 animBg="1"/>
      <p:bldP spid="6148" grpId="0" animBg="1" autoUpdateAnimBg="0"/>
      <p:bldP spid="6151" grpId="0" autoUpdateAnimBg="0"/>
      <p:bldP spid="6152" grpId="0" autoUpdateAnimBg="0"/>
      <p:bldP spid="6153" grpId="0" autoUpdateAnimBg="0"/>
      <p:bldP spid="615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7620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altLang="de-DE" sz="4400" dirty="0"/>
              <a:t>Bildung umfasst ...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33400" y="1528763"/>
            <a:ext cx="8153400" cy="495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4E1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altLang="de-DE">
              <a:solidFill>
                <a:schemeClr val="bg1"/>
              </a:solidFill>
            </a:endParaRPr>
          </a:p>
          <a:p>
            <a:pPr algn="ctr"/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47700" y="1820863"/>
            <a:ext cx="800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altLang="de-DE" sz="2800" dirty="0"/>
              <a:t>die Aneignung von Wissen und Fertigkeiten.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09600" y="2743200"/>
            <a:ext cx="80010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altLang="de-DE" sz="2800" dirty="0"/>
              <a:t>Aber im gleichen Maße auch:</a:t>
            </a:r>
          </a:p>
          <a:p>
            <a:pPr algn="ctr"/>
            <a:endParaRPr lang="de-DE" altLang="de-DE" sz="2800" dirty="0"/>
          </a:p>
          <a:p>
            <a:pPr algn="ctr"/>
            <a:r>
              <a:rPr lang="de-DE" altLang="de-DE" sz="2800" dirty="0"/>
              <a:t>die Begleitung, Förderung und Herausforderung unserer Kinder</a:t>
            </a:r>
          </a:p>
          <a:p>
            <a:pPr algn="ctr"/>
            <a:r>
              <a:rPr lang="de-DE" altLang="de-DE" sz="2800" dirty="0"/>
              <a:t>in ihren sensorischen, motorischen, </a:t>
            </a:r>
          </a:p>
          <a:p>
            <a:pPr algn="ctr"/>
            <a:r>
              <a:rPr lang="de-DE" altLang="de-DE" sz="2800" dirty="0"/>
              <a:t>emotionalen, ästhetischen, kognitiven,</a:t>
            </a:r>
          </a:p>
          <a:p>
            <a:pPr algn="ctr"/>
            <a:r>
              <a:rPr lang="de-DE" altLang="de-DE" sz="2800" dirty="0"/>
              <a:t>sprachlichen und mathematischen </a:t>
            </a:r>
          </a:p>
          <a:p>
            <a:pPr algn="ctr"/>
            <a:r>
              <a:rPr lang="de-DE" altLang="de-DE" sz="2800" dirty="0"/>
              <a:t>(Entwicklungs-)Möglichkeiten.</a:t>
            </a:r>
          </a:p>
          <a:p>
            <a:pPr>
              <a:spcBef>
                <a:spcPct val="50000"/>
              </a:spcBef>
            </a:pPr>
            <a:endParaRPr lang="de-DE" altLang="de-DE" dirty="0">
              <a:solidFill>
                <a:schemeClr val="bg1"/>
              </a:solidFill>
            </a:endParaRPr>
          </a:p>
        </p:txBody>
      </p:sp>
      <p:pic>
        <p:nvPicPr>
          <p:cNvPr id="7175" name="Picture 8" descr="C:\Programme\Microsoft Office\Clipart\homeanim\AG00030_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2070" y="228601"/>
            <a:ext cx="1512830" cy="14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 autoUpdateAnimBg="0"/>
      <p:bldP spid="20486" grpId="0" autoUpdateAnimBg="0"/>
      <p:bldP spid="2048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620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altLang="de-DE" sz="4400" dirty="0"/>
              <a:t>Bildung bedeutet: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571500" y="2420888"/>
            <a:ext cx="8153400" cy="3429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4E1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FontTx/>
              <a:buChar char="•"/>
            </a:pPr>
            <a:r>
              <a:rPr lang="de-DE" altLang="de-DE" sz="2800" dirty="0"/>
              <a:t> Vorbereitung auf zukünftige Lebens- und Lernaufgaben</a:t>
            </a:r>
            <a:br>
              <a:rPr lang="de-DE" altLang="de-DE" sz="2800" dirty="0"/>
            </a:br>
            <a:endParaRPr lang="de-DE" altLang="de-DE" sz="2800" dirty="0"/>
          </a:p>
          <a:p>
            <a:pPr algn="ctr">
              <a:buFontTx/>
              <a:buChar char="•"/>
            </a:pPr>
            <a:r>
              <a:rPr lang="de-DE" altLang="de-DE" sz="2800" dirty="0"/>
              <a:t> Unterstützung der Ausprägung einer </a:t>
            </a:r>
          </a:p>
          <a:p>
            <a:pPr algn="ctr"/>
            <a:r>
              <a:rPr lang="de-DE" altLang="de-DE" sz="2800" dirty="0"/>
              <a:t>individuellen Persönlichkeit</a:t>
            </a:r>
            <a:br>
              <a:rPr lang="de-DE" altLang="de-DE" sz="2800" dirty="0"/>
            </a:br>
            <a:endParaRPr lang="de-DE" altLang="de-DE" sz="2800" dirty="0"/>
          </a:p>
          <a:p>
            <a:pPr algn="ctr">
              <a:buFontTx/>
              <a:buChar char="•"/>
            </a:pPr>
            <a:r>
              <a:rPr lang="de-DE" altLang="de-DE" sz="2800" dirty="0"/>
              <a:t> Ausschöpfung von Entwicklungspotentialen</a:t>
            </a:r>
          </a:p>
          <a:p>
            <a:pPr algn="ctr">
              <a:buFontTx/>
              <a:buChar char="•"/>
            </a:pPr>
            <a:endParaRPr lang="de-DE" altLang="de-DE" dirty="0">
              <a:solidFill>
                <a:schemeClr val="bg1"/>
              </a:solidFill>
            </a:endParaRPr>
          </a:p>
        </p:txBody>
      </p:sp>
      <p:pic>
        <p:nvPicPr>
          <p:cNvPr id="8197" name="Picture 5" descr="C:\Programme\Microsoft Office\Clipart\standard\stddir1\BD07079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21673" y="548680"/>
            <a:ext cx="1787525" cy="168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uiExpand="1" build="p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620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altLang="de-DE" sz="4400" dirty="0"/>
              <a:t>Bildung leistet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533400" y="4343400"/>
            <a:ext cx="8153400" cy="1447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4E1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altLang="de-DE" sz="2800" dirty="0"/>
              <a:t>einen Ausgleich individueller </a:t>
            </a:r>
          </a:p>
          <a:p>
            <a:pPr algn="ctr"/>
            <a:r>
              <a:rPr lang="de-DE" altLang="de-DE" sz="2800" dirty="0"/>
              <a:t>und/oder sozialer Benachteiligungen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685800" y="1828800"/>
            <a:ext cx="8153400" cy="1676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4E1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altLang="de-DE" sz="2800" dirty="0"/>
              <a:t>einen Beitrag zu mehr Chancengleichheit</a:t>
            </a:r>
          </a:p>
          <a:p>
            <a:pPr algn="ctr"/>
            <a:r>
              <a:rPr lang="de-DE" altLang="de-DE" sz="2800" dirty="0"/>
              <a:t>unabhängig von Geschlecht</a:t>
            </a:r>
          </a:p>
          <a:p>
            <a:pPr algn="ctr"/>
            <a:r>
              <a:rPr lang="de-DE" altLang="de-DE" sz="2800" dirty="0"/>
              <a:t>und sozialer oder ethnischer Herkunft</a:t>
            </a:r>
          </a:p>
        </p:txBody>
      </p:sp>
      <p:pic>
        <p:nvPicPr>
          <p:cNvPr id="9222" name="Picture 6" descr="C:\Programme\Microsoft Office\Clipart\standard\stddir1\BD07223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304800"/>
            <a:ext cx="1819275" cy="171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9" descr="C:\Programme\Microsoft Office\Clipart\standard\stddir1\BD07205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4953000"/>
            <a:ext cx="1820863" cy="150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 autoUpdateAnimBg="0"/>
      <p:bldP spid="23557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828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altLang="de-DE" sz="4400" dirty="0"/>
              <a:t>Bildungsbereiche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066800" y="381000"/>
            <a:ext cx="358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altLang="de-DE" sz="4400" dirty="0"/>
              <a:t>Selbst-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609600" y="1447800"/>
            <a:ext cx="8153400" cy="2438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4E1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FontTx/>
              <a:buChar char="•"/>
            </a:pPr>
            <a:r>
              <a:rPr lang="de-DE" altLang="de-DE" sz="2800" dirty="0"/>
              <a:t> Bewegung</a:t>
            </a:r>
          </a:p>
          <a:p>
            <a:pPr algn="ctr">
              <a:buFontTx/>
              <a:buChar char="•"/>
            </a:pPr>
            <a:r>
              <a:rPr lang="de-DE" altLang="de-DE" sz="2800" dirty="0"/>
              <a:t> Spielen, Gestalten, Medien</a:t>
            </a:r>
          </a:p>
          <a:p>
            <a:pPr algn="ctr">
              <a:buFontTx/>
              <a:buChar char="•"/>
            </a:pPr>
            <a:r>
              <a:rPr lang="de-DE" altLang="de-DE" sz="2800" dirty="0"/>
              <a:t> Sprache</a:t>
            </a:r>
          </a:p>
          <a:p>
            <a:pPr algn="ctr">
              <a:buFontTx/>
              <a:buChar char="•"/>
            </a:pPr>
            <a:r>
              <a:rPr lang="de-DE" altLang="de-DE" sz="2800" dirty="0"/>
              <a:t> Natur und (kulturelle) Umwelt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609600" y="4343400"/>
            <a:ext cx="8153400" cy="22539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4E1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FontTx/>
              <a:buChar char="•"/>
            </a:pPr>
            <a:r>
              <a:rPr lang="de-DE" altLang="de-DE" sz="2800" dirty="0"/>
              <a:t> Differenzierung von Wahrnehmungserfahrung</a:t>
            </a:r>
          </a:p>
          <a:p>
            <a:pPr algn="ctr">
              <a:buFontTx/>
              <a:buChar char="•"/>
            </a:pPr>
            <a:r>
              <a:rPr lang="de-DE" altLang="de-DE" sz="2800" dirty="0"/>
              <a:t> Innere Verarbeitung</a:t>
            </a:r>
          </a:p>
          <a:p>
            <a:pPr algn="ctr">
              <a:buFontTx/>
              <a:buChar char="•"/>
            </a:pPr>
            <a:r>
              <a:rPr lang="de-DE" altLang="de-DE" sz="2800" dirty="0"/>
              <a:t> Soziale Beziehungen</a:t>
            </a:r>
          </a:p>
          <a:p>
            <a:pPr algn="ctr">
              <a:buFontTx/>
              <a:buChar char="•"/>
            </a:pPr>
            <a:r>
              <a:rPr lang="de-DE" altLang="de-DE" sz="2800" dirty="0"/>
              <a:t> Forschendes Lernen</a:t>
            </a: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4438650" y="3754760"/>
            <a:ext cx="419100" cy="720080"/>
          </a:xfrm>
          <a:prstGeom prst="upDownArrow">
            <a:avLst>
              <a:gd name="adj1" fmla="val 38750"/>
              <a:gd name="adj2" fmla="val 37294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utoUpdateAnimBg="0"/>
      <p:bldP spid="7174" grpId="0" animBg="1" autoUpdateAnimBg="0"/>
      <p:bldP spid="7175" grpId="0" animBg="1" autoUpdateAnimBg="0"/>
      <p:bldP spid="717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685800" y="457200"/>
            <a:ext cx="7848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altLang="de-DE" sz="4400" dirty="0"/>
              <a:t>Gesundheitliche Voraussetzungen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169858" y="1828800"/>
            <a:ext cx="6794630" cy="35394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de-DE" altLang="de-DE" sz="3200" dirty="0"/>
              <a:t>Körperlicher Entwicklungsstand?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de-DE" altLang="de-DE" sz="3200" dirty="0"/>
              <a:t>Hör- und Sehvermögen?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de-DE" altLang="de-DE" sz="3200" dirty="0"/>
              <a:t>Wahrnehmung und Sprache?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de-DE" altLang="de-DE" sz="3200" dirty="0"/>
              <a:t>Medizinischer Förderbedarf?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de-DE" altLang="de-DE" sz="3200" dirty="0"/>
              <a:t>Veranlassung weiterer Maßnahmen</a:t>
            </a:r>
          </a:p>
        </p:txBody>
      </p:sp>
      <p:pic>
        <p:nvPicPr>
          <p:cNvPr id="12293" name="Picture 6" descr="C:\Programme\Microsoft Office\Clipart\smbusbas\BD20111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6515" y="4648199"/>
            <a:ext cx="1631950" cy="18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animBg="1" autoUpdateAnimBg="0"/>
    </p:bld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871</Words>
  <Application>Microsoft Office PowerPoint</Application>
  <PresentationFormat>Bildschirmpräsentation (4:3)</PresentationFormat>
  <Paragraphs>225</Paragraphs>
  <Slides>24</Slides>
  <Notes>24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29" baseType="lpstr">
      <vt:lpstr>Arial</vt:lpstr>
      <vt:lpstr>Helvetica</vt:lpstr>
      <vt:lpstr>Times New Roman</vt:lpstr>
      <vt:lpstr>VA Pe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 Wie geht es weiter?  </vt:lpstr>
      <vt:lpstr>Zeit für Fragen?!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Sonnenschule</dc:title>
  <dc:creator>Matthias Landsberg</dc:creator>
  <cp:lastModifiedBy>Annette Köhler</cp:lastModifiedBy>
  <cp:revision>247</cp:revision>
  <cp:lastPrinted>2019-05-06T08:35:14Z</cp:lastPrinted>
  <dcterms:created xsi:type="dcterms:W3CDTF">2004-05-08T13:35:30Z</dcterms:created>
  <dcterms:modified xsi:type="dcterms:W3CDTF">2021-06-15T06:57:17Z</dcterms:modified>
</cp:coreProperties>
</file>